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  <p:sldMasterId id="2147483694" r:id="rId2"/>
  </p:sldMasterIdLst>
  <p:notesMasterIdLst>
    <p:notesMasterId r:id="rId7"/>
  </p:notesMasterIdLst>
  <p:handoutMasterIdLst>
    <p:handoutMasterId r:id="rId8"/>
  </p:handoutMasterIdLst>
  <p:sldIdLst>
    <p:sldId id="877" r:id="rId3"/>
    <p:sldId id="882" r:id="rId4"/>
    <p:sldId id="1041" r:id="rId5"/>
    <p:sldId id="953" r:id="rId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hia Mills" initials="SM" lastIdx="1" clrIdx="0">
    <p:extLst>
      <p:ext uri="{19B8F6BF-5375-455C-9EA6-DF929625EA0E}">
        <p15:presenceInfo xmlns:p15="http://schemas.microsoft.com/office/powerpoint/2012/main" userId="Sophia Mills" providerId="None"/>
      </p:ext>
    </p:extLst>
  </p:cmAuthor>
  <p:cmAuthor id="2" name="Catherine Tseng" initials="CT" lastIdx="1" clrIdx="1">
    <p:extLst>
      <p:ext uri="{19B8F6BF-5375-455C-9EA6-DF929625EA0E}">
        <p15:presenceInfo xmlns:p15="http://schemas.microsoft.com/office/powerpoint/2012/main" userId="c7386deeae1faa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F1E9"/>
    <a:srgbClr val="E9EBF5"/>
    <a:srgbClr val="F9FAFD"/>
    <a:srgbClr val="42D0A2"/>
    <a:srgbClr val="E8EDF5"/>
    <a:srgbClr val="EAF6FC"/>
    <a:srgbClr val="5FCBEF"/>
    <a:srgbClr val="008000"/>
    <a:srgbClr val="C3EBF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5097" autoAdjust="0"/>
  </p:normalViewPr>
  <p:slideViewPr>
    <p:cSldViewPr>
      <p:cViewPr varScale="1">
        <p:scale>
          <a:sx n="103" d="100"/>
          <a:sy n="103" d="100"/>
        </p:scale>
        <p:origin x="86" y="85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0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" y="2"/>
            <a:ext cx="3037735" cy="4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28" tIns="46765" rIns="93528" bIns="46765" numCol="1" anchor="t" anchorCtr="0" compatLnSpc="1">
            <a:prstTxWarp prst="textNoShape">
              <a:avLst/>
            </a:prstTxWarp>
          </a:bodyPr>
          <a:lstStyle>
            <a:lvl1pPr defTabSz="935890">
              <a:buClrTx/>
              <a:buSzTx/>
              <a:buFontTx/>
              <a:buNone/>
              <a:defRPr sz="1300" b="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090" y="2"/>
            <a:ext cx="3037735" cy="4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28" tIns="46765" rIns="93528" bIns="46765" numCol="1" anchor="t" anchorCtr="0" compatLnSpc="1">
            <a:prstTxWarp prst="textNoShape">
              <a:avLst/>
            </a:prstTxWarp>
          </a:bodyPr>
          <a:lstStyle>
            <a:lvl1pPr algn="r" defTabSz="935890">
              <a:buClrTx/>
              <a:buSzTx/>
              <a:buFontTx/>
              <a:buNone/>
              <a:defRPr sz="1300" b="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9" y="8830313"/>
            <a:ext cx="3037735" cy="4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28" tIns="46765" rIns="93528" bIns="46765" numCol="1" anchor="b" anchorCtr="0" compatLnSpc="1">
            <a:prstTxWarp prst="textNoShape">
              <a:avLst/>
            </a:prstTxWarp>
          </a:bodyPr>
          <a:lstStyle>
            <a:lvl1pPr defTabSz="935890">
              <a:buClrTx/>
              <a:buSzTx/>
              <a:buFontTx/>
              <a:buNone/>
              <a:defRPr sz="1300" b="0"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090" y="8830313"/>
            <a:ext cx="3037735" cy="4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28" tIns="46765" rIns="93528" bIns="46765" numCol="1" anchor="b" anchorCtr="0" compatLnSpc="1">
            <a:prstTxWarp prst="textNoShape">
              <a:avLst/>
            </a:prstTxWarp>
          </a:bodyPr>
          <a:lstStyle>
            <a:lvl1pPr algn="r" defTabSz="935890">
              <a:buClrTx/>
              <a:buSzTx/>
              <a:buFontTx/>
              <a:buNone/>
              <a:defRPr sz="1300" b="0"/>
            </a:lvl1pPr>
          </a:lstStyle>
          <a:p>
            <a:fld id="{DC8CE484-8C55-40A8-8B5E-45C5223CF9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65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" y="2"/>
            <a:ext cx="3037735" cy="4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28" tIns="46765" rIns="93528" bIns="46765" numCol="1" anchor="t" anchorCtr="0" compatLnSpc="1">
            <a:prstTxWarp prst="textNoShape">
              <a:avLst/>
            </a:prstTxWarp>
          </a:bodyPr>
          <a:lstStyle>
            <a:lvl1pPr defTabSz="935890">
              <a:buClrTx/>
              <a:buSzTx/>
              <a:buFontTx/>
              <a:buNone/>
              <a:defRPr sz="1300" b="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090" y="2"/>
            <a:ext cx="3037735" cy="4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28" tIns="46765" rIns="93528" bIns="46765" numCol="1" anchor="t" anchorCtr="0" compatLnSpc="1">
            <a:prstTxWarp prst="textNoShape">
              <a:avLst/>
            </a:prstTxWarp>
          </a:bodyPr>
          <a:lstStyle>
            <a:lvl1pPr algn="r" defTabSz="935890">
              <a:buClrTx/>
              <a:buSzTx/>
              <a:buFontTx/>
              <a:buNone/>
              <a:defRPr sz="1300" b="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995" y="4416742"/>
            <a:ext cx="5606418" cy="418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28" tIns="46765" rIns="93528" bIns="46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9" y="8830313"/>
            <a:ext cx="3037735" cy="4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28" tIns="46765" rIns="93528" bIns="46765" numCol="1" anchor="b" anchorCtr="0" compatLnSpc="1">
            <a:prstTxWarp prst="textNoShape">
              <a:avLst/>
            </a:prstTxWarp>
          </a:bodyPr>
          <a:lstStyle>
            <a:lvl1pPr defTabSz="935890">
              <a:buClrTx/>
              <a:buSzTx/>
              <a:buFontTx/>
              <a:buNone/>
              <a:defRPr sz="1300" b="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090" y="8830313"/>
            <a:ext cx="3037735" cy="4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28" tIns="46765" rIns="93528" bIns="46765" numCol="1" anchor="b" anchorCtr="0" compatLnSpc="1">
            <a:prstTxWarp prst="textNoShape">
              <a:avLst/>
            </a:prstTxWarp>
          </a:bodyPr>
          <a:lstStyle>
            <a:lvl1pPr algn="r" defTabSz="935890">
              <a:buClrTx/>
              <a:buSzTx/>
              <a:buFontTx/>
              <a:buNone/>
              <a:defRPr sz="1300" b="0"/>
            </a:lvl1pPr>
          </a:lstStyle>
          <a:p>
            <a:fld id="{06A72FA9-2FC6-45AE-BF4A-4AE0E1664C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09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60C5FC-19A0-4C90-BB3D-D75ECBF05994}" type="slidenum">
              <a:rPr lang="en-US"/>
              <a:pPr/>
              <a:t>1</a:t>
            </a:fld>
            <a:endParaRPr lang="en-US"/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49788" cy="3487738"/>
          </a:xfrm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994" y="4416742"/>
            <a:ext cx="5606418" cy="418369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994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13139" indent="-274283" defTabSz="927994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097137" indent="-219428" defTabSz="92799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35992" indent="-219428" defTabSz="92799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974845" indent="-219428" defTabSz="92799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13701" indent="-219428" defTabSz="927994" eaLnBrk="0" fontAlgn="base" hangingPunct="0">
              <a:spcBef>
                <a:spcPct val="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•"/>
              <a:defRPr b="1">
                <a:solidFill>
                  <a:schemeClr val="tx1"/>
                </a:solidFill>
                <a:latin typeface="Arial" charset="0"/>
              </a:defRPr>
            </a:lvl6pPr>
            <a:lvl7pPr marL="2852554" indent="-219428" defTabSz="927994" eaLnBrk="0" fontAlgn="base" hangingPunct="0">
              <a:spcBef>
                <a:spcPct val="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•"/>
              <a:defRPr b="1">
                <a:solidFill>
                  <a:schemeClr val="tx1"/>
                </a:solidFill>
                <a:latin typeface="Arial" charset="0"/>
              </a:defRPr>
            </a:lvl7pPr>
            <a:lvl8pPr marL="3291408" indent="-219428" defTabSz="927994" eaLnBrk="0" fontAlgn="base" hangingPunct="0">
              <a:spcBef>
                <a:spcPct val="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•"/>
              <a:defRPr b="1">
                <a:solidFill>
                  <a:schemeClr val="tx1"/>
                </a:solidFill>
                <a:latin typeface="Arial" charset="0"/>
              </a:defRPr>
            </a:lvl8pPr>
            <a:lvl9pPr marL="3730262" indent="-219428" defTabSz="927994" eaLnBrk="0" fontAlgn="base" hangingPunct="0">
              <a:spcBef>
                <a:spcPct val="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•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79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F9FBC9-00F4-4659-A677-2003F3127F1D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79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0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6F70C-F612-B2B6-6F17-D3DA9240D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F83A8CAA-2A29-4C33-3682-409C356BE0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994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13139" indent="-274283" defTabSz="927994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097137" indent="-219428" defTabSz="92799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35992" indent="-219428" defTabSz="92799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974845" indent="-219428" defTabSz="92799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13701" indent="-219428" defTabSz="927994" eaLnBrk="0" fontAlgn="base" hangingPunct="0">
              <a:spcBef>
                <a:spcPct val="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•"/>
              <a:defRPr b="1">
                <a:solidFill>
                  <a:schemeClr val="tx1"/>
                </a:solidFill>
                <a:latin typeface="Arial" charset="0"/>
              </a:defRPr>
            </a:lvl6pPr>
            <a:lvl7pPr marL="2852554" indent="-219428" defTabSz="927994" eaLnBrk="0" fontAlgn="base" hangingPunct="0">
              <a:spcBef>
                <a:spcPct val="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•"/>
              <a:defRPr b="1">
                <a:solidFill>
                  <a:schemeClr val="tx1"/>
                </a:solidFill>
                <a:latin typeface="Arial" charset="0"/>
              </a:defRPr>
            </a:lvl7pPr>
            <a:lvl8pPr marL="3291408" indent="-219428" defTabSz="927994" eaLnBrk="0" fontAlgn="base" hangingPunct="0">
              <a:spcBef>
                <a:spcPct val="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•"/>
              <a:defRPr b="1">
                <a:solidFill>
                  <a:schemeClr val="tx1"/>
                </a:solidFill>
                <a:latin typeface="Arial" charset="0"/>
              </a:defRPr>
            </a:lvl8pPr>
            <a:lvl9pPr marL="3730262" indent="-219428" defTabSz="927994" eaLnBrk="0" fontAlgn="base" hangingPunct="0">
              <a:spcBef>
                <a:spcPct val="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•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79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F9FBC9-00F4-4659-A677-2003F3127F1D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79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8373DD7-1646-ACE1-9641-7AD58E1DF2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3C450CB6-1842-91D7-71DA-741889FEB9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17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994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13139" indent="-274283" defTabSz="927994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097137" indent="-219428" defTabSz="927994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35992" indent="-219428" defTabSz="927994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974845" indent="-219428" defTabSz="927994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13701" indent="-219428" defTabSz="927994" eaLnBrk="0" fontAlgn="base" hangingPunct="0">
              <a:spcBef>
                <a:spcPct val="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•"/>
              <a:defRPr b="1">
                <a:solidFill>
                  <a:schemeClr val="tx1"/>
                </a:solidFill>
                <a:latin typeface="Arial" charset="0"/>
              </a:defRPr>
            </a:lvl6pPr>
            <a:lvl7pPr marL="2852554" indent="-219428" defTabSz="927994" eaLnBrk="0" fontAlgn="base" hangingPunct="0">
              <a:spcBef>
                <a:spcPct val="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•"/>
              <a:defRPr b="1">
                <a:solidFill>
                  <a:schemeClr val="tx1"/>
                </a:solidFill>
                <a:latin typeface="Arial" charset="0"/>
              </a:defRPr>
            </a:lvl7pPr>
            <a:lvl8pPr marL="3291408" indent="-219428" defTabSz="927994" eaLnBrk="0" fontAlgn="base" hangingPunct="0">
              <a:spcBef>
                <a:spcPct val="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•"/>
              <a:defRPr b="1">
                <a:solidFill>
                  <a:schemeClr val="tx1"/>
                </a:solidFill>
                <a:latin typeface="Arial" charset="0"/>
              </a:defRPr>
            </a:lvl8pPr>
            <a:lvl9pPr marL="3730262" indent="-219428" defTabSz="927994" eaLnBrk="0" fontAlgn="base" hangingPunct="0">
              <a:spcBef>
                <a:spcPct val="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•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79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F9FBC9-00F4-4659-A677-2003F3127F1D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79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9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C5AA-37A0-4200-AB39-7D82698EC456}" type="datetime1">
              <a:rPr lang="en-US" smtClean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FB1A-581F-4E9B-8464-9B29AF4367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7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C3F2-E51C-4206-88CA-A2CC0A55C9BC}" type="datetime1">
              <a:rPr lang="en-US" smtClean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2812-AA97-4478-8F24-B091316F6C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6FC2-8930-4CE6-B785-ACC00696A8F7}" type="datetime1">
              <a:rPr lang="en-US" smtClean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2812-AA97-4478-8F24-B091316F6C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1355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C6F3-FDBB-44FD-96C9-743622846C86}" type="datetime1">
              <a:rPr lang="en-US" smtClean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2812-AA97-4478-8F24-B091316F6C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39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36EC-D827-4F33-A1B5-628E75B03C3B}" type="datetime1">
              <a:rPr lang="en-US" smtClean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2812-AA97-4478-8F24-B091316F6C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9436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B99C-E45B-4E62-BFFD-AC6331EE6EAF}" type="datetime1">
              <a:rPr lang="en-US" smtClean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2812-AA97-4478-8F24-B091316F6C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89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F4C7-41D3-49E6-A94C-8317A9EBFE8F}" type="datetime1">
              <a:rPr lang="en-US" smtClean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5F8-213A-464B-B50C-0A7CD3B541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25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1374-4BD3-4629-BC77-690E237E1895}" type="datetime1">
              <a:rPr lang="en-US" smtClean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4BEA-EB4F-4B13-B050-C5510DF44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14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A1D93-DD4C-4655-A9A6-410F7C07A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D0C52-BE57-497A-8A31-DC7E2A1A0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AEED3-41D4-4E89-9DC0-23724FC79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3BE7-5F84-49FA-BC2B-6703E1B1C91D}" type="datetime1">
              <a:rPr lang="en-US" smtClean="0"/>
              <a:t>12/6/2024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A5C35-66E3-4FBC-B863-9B49940A4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DE151-70FB-477B-BCBE-FA782075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FB1A-581F-4E9B-8464-9B29AF4367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08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40184-A804-4281-9ED0-2898DB801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B6834-CE84-4DDC-BFBD-A3267D270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E216E-86CA-4B0C-A1E7-D905A8965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3EA-055D-4BEC-98D2-DC91F0B8B119}" type="datetime1">
              <a:rPr lang="en-US" smtClean="0"/>
              <a:t>12/6/2024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07A2-5FF7-461A-8D28-98437499A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49669-5A1A-4397-B824-1EA00D93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58D6-B498-451C-8F58-97C84C59C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99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7CFCB-1E0E-4A1A-93D3-52B7EBB6C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669F1-605E-4339-8863-60ABA5214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BC2E5-FC16-4323-A87F-C13D4BA99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FFD0-01FC-4666-AE61-5BBD91D72F0E}" type="datetime1">
              <a:rPr lang="en-US" smtClean="0"/>
              <a:t>12/6/2024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F8711-9794-47AF-849E-7E52421AA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17C09-4232-409B-ADB9-61ACEB34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A0B7-6307-4883-8A89-474DEEDA34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3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B1DC-94BB-49F0-B400-75AB63721442}" type="datetime1">
              <a:rPr lang="en-US" smtClean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58D6-B498-451C-8F58-97C84C59C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75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FF17-617C-4364-8A08-8C3B26A93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60004-AD32-4434-ABF1-CD5BA88AE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9C48F-0B59-49BE-89F6-8784992F1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A1BD2-862D-480C-A3E0-AB444EF1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5507-051B-451E-A592-915703EBC9A0}" type="datetime1">
              <a:rPr lang="en-US" smtClean="0"/>
              <a:t>12/6/2024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F293F-7DD1-4D51-B2FE-B6B798C25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A8EDD-E321-4ACF-BFF7-9AC85223C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7E43-BAE9-42CE-B4E0-B5DB490077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8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92602-06F5-4FF8-A4DE-342D2C37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CAC15-4056-4902-9EC2-A23F89BDD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7CEFF-0F71-42C5-968D-EA06D15DE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2C6CBD-21A5-4A38-8E93-3707B5D8A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2B68DE-802E-4117-9713-96F776C9FE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362659-D1CD-4F89-8E55-C6089E3E5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5FF4-7C9F-4B32-A216-7D1E5A2FCE5A}" type="datetime1">
              <a:rPr lang="en-US" smtClean="0"/>
              <a:t>12/6/2024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91168B-8493-4C1F-9683-9FB1F5CE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5A3760-9DF7-4BA8-9BC6-71113C4A8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7602-CE80-45A7-8CFD-95F3E3936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46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05759-7BA3-4C80-BD7E-E2EBFF1BF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FE624F-4913-47C2-B29F-38866D6DE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54C2-3710-47DD-B538-D85A6A3F5B88}" type="datetime1">
              <a:rPr lang="en-US" smtClean="0"/>
              <a:t>12/6/2024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4253D8-711F-4BD2-909D-40F2D427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4A8A3-49B0-46B3-9818-525FB9B52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998D-E35C-4E90-B968-F2B8B1498B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65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5754E3-5921-4079-B732-21EC1BAA3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7C0F-B878-46BA-8ACC-F84DE3DB76B9}" type="datetime1">
              <a:rPr lang="en-US" smtClean="0"/>
              <a:t>12/6/2024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B482B4-2E22-45AB-90C0-22B7339C2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62772-69A9-4CD9-AD12-308D3B376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5D9D-2DB8-4949-8053-6B942D73ED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20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C277-4147-443B-AE85-82326178D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0281F-8DD3-4991-ACB5-0311F7920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FDD04-B74E-4FF7-9C2B-5EFD28654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8CB88-03CB-4C25-9308-37E35091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8054-BDDB-4C0E-91AF-69FCE5EE4E39}" type="datetime1">
              <a:rPr lang="en-US" smtClean="0"/>
              <a:t>12/6/2024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1690E-5F61-4AA1-8FDF-1884EF26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6D64E-4A4C-4FD8-B0A4-5183DC9AC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BF3C-6BE6-4A1B-AD60-D956CD862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177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16E44-E4DB-42DE-830D-38A63CF53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30908-C645-4F0B-BCD6-2562CF1368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CE040A-E22F-4CFF-A33A-B800D968B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6B528-5F8E-4BDB-906F-D6294CA03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1322-536B-4FDA-AC05-9C32C5742B27}" type="datetime1">
              <a:rPr lang="en-US" smtClean="0"/>
              <a:t>12/6/2024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1D8BC-6E4D-40DB-BD4C-A8EBA33D9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BB1F3-39AB-49AF-9316-6D17CD94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0F86-ED22-4B56-BA78-D1C53905F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85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08FEE-C0D5-4805-95D3-5F7952635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5B1F4E-B442-41B0-8D6A-A0AA62895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0BDA8-E665-4F42-965E-B2AB47AF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164A-FF01-4C5B-9A3B-FD50FEF77C67}" type="datetime1">
              <a:rPr lang="en-US" smtClean="0"/>
              <a:t>12/6/2024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52D48-F8C8-4755-A6F4-C9CBAABB0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C0843-8A4D-4387-AA22-2B8E479E8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5F8-213A-464B-B50C-0A7CD3B541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25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94EE5C-66CF-44B7-904B-F261E03AD8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564634-8623-41B5-B5D8-5AD62C6FE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3B068-0A80-4009-9B62-F21D67D60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6032-28F0-4C27-B55F-46551CF9F476}" type="datetime1">
              <a:rPr lang="en-US" smtClean="0"/>
              <a:t>12/6/2024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31DEA-4D8B-4A2B-A7AF-4FF120AF9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CBC84-4564-4DAA-9267-19E1F2FF7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4BEA-EB4F-4B13-B050-C5510DF44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1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081F-3938-42F4-BBE6-4EF5B4DE4D47}" type="datetime1">
              <a:rPr lang="en-US" smtClean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A0B7-6307-4883-8A89-474DEEDA34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4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D4A-CD21-4B34-B09E-A91893BBF94B}" type="datetime1">
              <a:rPr lang="en-US" smtClean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7E43-BAE9-42CE-B4E0-B5DB490077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97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3D79-8C49-418B-9145-DCCCB1758869}" type="datetime1">
              <a:rPr lang="en-US" smtClean="0"/>
              <a:t>12/6/2024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7602-CE80-45A7-8CFD-95F3E3936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7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7532-7949-40D6-B03F-585368C5580D}" type="datetime1">
              <a:rPr lang="en-US" smtClean="0"/>
              <a:t>12/6/2024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998D-E35C-4E90-B968-F2B8B1498B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9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6C7DB-CD27-4BB0-9F74-1068BC2FB288}" type="datetime1">
              <a:rPr lang="en-US" smtClean="0"/>
              <a:t>12/6/2024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5D9D-2DB8-4949-8053-6B942D73ED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583E-D900-43F1-9D1B-AE90AA240F54}" type="datetime1">
              <a:rPr lang="en-US" smtClean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3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6DB2-FF67-4A1E-8304-1FD368FAF029}" type="datetime1">
              <a:rPr lang="en-US" smtClean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0F86-ED22-4B56-BA78-D1C53905F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3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AE4AB-B8AF-472C-9F5F-43C2173E1854}" type="datetime1">
              <a:rPr lang="en-US" smtClean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82D2812-AA97-4478-8F24-B091316F6C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3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ABD79D-258A-4626-83D1-64CF3F148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D7912-B8D8-45F5-914E-2553967D2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B5E6D-2A32-48DC-BCC7-40F6CEE0D0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0E26F-E418-460F-90CB-7FBE9C6BCB2D}" type="datetime1">
              <a:rPr lang="en-US" smtClean="0"/>
              <a:t>12/6/2024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B5A2A-0A2B-4AAA-8938-0004B7357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F6E74-43D1-49B7-A388-32C69F1B6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D2812-AA97-4478-8F24-B091316F6C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7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958" y="-21777"/>
            <a:ext cx="9159832" cy="69028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•"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956039-CDBA-4C91-BA63-32373DC8A9EA}"/>
              </a:ext>
            </a:extLst>
          </p:cNvPr>
          <p:cNvSpPr/>
          <p:nvPr/>
        </p:nvSpPr>
        <p:spPr>
          <a:xfrm>
            <a:off x="0" y="1447800"/>
            <a:ext cx="9155874" cy="4313506"/>
          </a:xfrm>
          <a:prstGeom prst="rect">
            <a:avLst/>
          </a:prstGeom>
          <a:solidFill>
            <a:srgbClr val="77C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821" name="Line 5"/>
          <p:cNvSpPr>
            <a:spLocks noChangeShapeType="1"/>
          </p:cNvSpPr>
          <p:nvPr/>
        </p:nvSpPr>
        <p:spPr bwMode="auto">
          <a:xfrm>
            <a:off x="0" y="5738884"/>
            <a:ext cx="9163790" cy="9450"/>
          </a:xfrm>
          <a:prstGeom prst="line">
            <a:avLst/>
          </a:prstGeom>
          <a:noFill/>
          <a:ln w="50800">
            <a:solidFill>
              <a:srgbClr val="FAD40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8823" name="Rectangle 7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0" y="69448"/>
            <a:ext cx="9147958" cy="576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F5F5F"/>
              </a:buClr>
              <a:buSzPct val="75000"/>
              <a:buFont typeface="Wingdings" pitchFamily="2" charset="2"/>
              <a:buChar char="•"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8833" name="Text Box 17"/>
          <p:cNvSpPr txBox="1">
            <a:spLocks noChangeArrowheads="1"/>
          </p:cNvSpPr>
          <p:nvPr/>
        </p:nvSpPr>
        <p:spPr bwMode="auto">
          <a:xfrm>
            <a:off x="51231" y="1578309"/>
            <a:ext cx="88446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ill Sans MT" panose="020B0502020104020203" pitchFamily="34" charset="0"/>
              </a:rPr>
              <a:t>Sewer Rate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Gill Sans MT" panose="020B0502020104020203" pitchFamily="34" charset="0"/>
              </a:rPr>
              <a:t>Proposition 218 Hearing</a:t>
            </a:r>
          </a:p>
        </p:txBody>
      </p:sp>
      <p:sp>
        <p:nvSpPr>
          <p:cNvPr id="1058834" name="Text Box 18"/>
          <p:cNvSpPr txBox="1">
            <a:spLocks noChangeArrowheads="1"/>
          </p:cNvSpPr>
          <p:nvPr/>
        </p:nvSpPr>
        <p:spPr bwMode="auto">
          <a:xfrm>
            <a:off x="-15832" y="4882151"/>
            <a:ext cx="916379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500" b="1" dirty="0">
                <a:solidFill>
                  <a:schemeClr val="bg1"/>
                </a:solidFill>
              </a:rPr>
              <a:t>December 11, 2024</a:t>
            </a:r>
          </a:p>
        </p:txBody>
      </p:sp>
      <p:grpSp>
        <p:nvGrpSpPr>
          <p:cNvPr id="26" name="Group 7">
            <a:extLst>
              <a:ext uri="{FF2B5EF4-FFF2-40B4-BE49-F238E27FC236}">
                <a16:creationId xmlns:a16="http://schemas.microsoft.com/office/drawing/2014/main" id="{9EB75FE4-9926-4B01-BE95-7872C6809C39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5791202"/>
            <a:ext cx="2007658" cy="936627"/>
            <a:chOff x="277" y="1383"/>
            <a:chExt cx="1897" cy="590"/>
          </a:xfrm>
        </p:grpSpPr>
        <p:sp>
          <p:nvSpPr>
            <p:cNvPr id="28" name="Text Box 8">
              <a:extLst>
                <a:ext uri="{FF2B5EF4-FFF2-40B4-BE49-F238E27FC236}">
                  <a16:creationId xmlns:a16="http://schemas.microsoft.com/office/drawing/2014/main" id="{BA8FCA77-2465-48C7-ABF0-CCDADB499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" y="1383"/>
              <a:ext cx="172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sz="1600" b="0" dirty="0">
                  <a:solidFill>
                    <a:srgbClr val="1C2744"/>
                  </a:solidFill>
                  <a:latin typeface="Gill Sans MT" panose="020B0502020104020203" pitchFamily="34" charset="0"/>
                </a:rPr>
                <a:t>Alison Lechowicz</a:t>
              </a:r>
              <a:endParaRPr lang="en-US" sz="1300" b="0" dirty="0">
                <a:solidFill>
                  <a:srgbClr val="1C2744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35" name="Text Box 9">
              <a:extLst>
                <a:ext uri="{FF2B5EF4-FFF2-40B4-BE49-F238E27FC236}">
                  <a16:creationId xmlns:a16="http://schemas.microsoft.com/office/drawing/2014/main" id="{4B60D4FC-9F57-47EE-B34E-36776F1CD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" y="1559"/>
              <a:ext cx="1889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en-US" sz="1300" b="0" dirty="0">
                  <a:solidFill>
                    <a:srgbClr val="1C2744"/>
                  </a:solidFill>
                  <a:latin typeface="Gill Sans MT" panose="020B0502020104020203" pitchFamily="34" charset="0"/>
                </a:rPr>
                <a:t>Project Manager</a:t>
              </a:r>
            </a:p>
            <a:p>
              <a:pPr>
                <a:lnSpc>
                  <a:spcPct val="150000"/>
                </a:lnSpc>
                <a:buNone/>
              </a:pPr>
              <a:r>
                <a:rPr lang="en-US" sz="1300" b="0" dirty="0">
                  <a:solidFill>
                    <a:srgbClr val="1C2744"/>
                  </a:solidFill>
                  <a:latin typeface="Gill Sans MT" panose="020B0502020104020203" pitchFamily="34" charset="0"/>
                </a:rPr>
                <a:t>(510) 545-3182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8D5871C-DFF5-4AE1-A056-2F4A9131B0AD}"/>
              </a:ext>
            </a:extLst>
          </p:cNvPr>
          <p:cNvGrpSpPr/>
          <p:nvPr/>
        </p:nvGrpSpPr>
        <p:grpSpPr>
          <a:xfrm>
            <a:off x="278342" y="5942989"/>
            <a:ext cx="3551082" cy="785893"/>
            <a:chOff x="0" y="10633"/>
            <a:chExt cx="3551068" cy="78613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26C26AD-474F-4C21-81BD-C17AD161A4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45" r="30734" b="39159"/>
            <a:stretch/>
          </p:blipFill>
          <p:spPr bwMode="auto">
            <a:xfrm>
              <a:off x="0" y="10633"/>
              <a:ext cx="769620" cy="7861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95662B3-5756-4FA0-BEB6-803D1BD956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" t="75548" r="-18" b="-1677"/>
            <a:stretch/>
          </p:blipFill>
          <p:spPr bwMode="auto">
            <a:xfrm>
              <a:off x="946298" y="180754"/>
              <a:ext cx="2604770" cy="4356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E0CDB5E-C22E-4C28-8F6B-DFBECFA4B41D}"/>
              </a:ext>
            </a:extLst>
          </p:cNvPr>
          <p:cNvSpPr/>
          <p:nvPr/>
        </p:nvSpPr>
        <p:spPr>
          <a:xfrm>
            <a:off x="0" y="-82744"/>
            <a:ext cx="9144001" cy="1530544"/>
          </a:xfrm>
          <a:prstGeom prst="rect">
            <a:avLst/>
          </a:prstGeom>
          <a:solidFill>
            <a:srgbClr val="1C3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98AA64B6-19F9-43FB-B2E1-E08087252D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448765"/>
            <a:ext cx="9144000" cy="0"/>
          </a:xfrm>
          <a:prstGeom prst="line">
            <a:avLst/>
          </a:prstGeom>
          <a:noFill/>
          <a:ln w="50800">
            <a:solidFill>
              <a:srgbClr val="FAD40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69F20E-5E1A-4E6F-B6C8-7FC4EC74A736}"/>
              </a:ext>
            </a:extLst>
          </p:cNvPr>
          <p:cNvSpPr txBox="1"/>
          <p:nvPr/>
        </p:nvSpPr>
        <p:spPr>
          <a:xfrm>
            <a:off x="0" y="352700"/>
            <a:ext cx="9140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ill Sans MT" panose="020B0502020104020203" pitchFamily="34" charset="0"/>
              </a:rPr>
              <a:t>JAMESTOWN SANITARY DISTRICT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6278A9-781B-98A7-55FF-79B2B1B3FFF6}"/>
              </a:ext>
            </a:extLst>
          </p:cNvPr>
          <p:cNvGrpSpPr/>
          <p:nvPr/>
        </p:nvGrpSpPr>
        <p:grpSpPr>
          <a:xfrm>
            <a:off x="385269" y="2754337"/>
            <a:ext cx="8425914" cy="1771015"/>
            <a:chOff x="248457" y="2746752"/>
            <a:chExt cx="8425914" cy="177101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BD0CC79-4D7B-8CB5-3725-C6A98296F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8" t="867" r="14093" b="10118"/>
            <a:stretch/>
          </p:blipFill>
          <p:spPr bwMode="auto">
            <a:xfrm>
              <a:off x="248457" y="2838586"/>
              <a:ext cx="2955634" cy="1593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A high angle view of a street&#10;&#10;Description automatically generated">
              <a:extLst>
                <a:ext uri="{FF2B5EF4-FFF2-40B4-BE49-F238E27FC236}">
                  <a16:creationId xmlns:a16="http://schemas.microsoft.com/office/drawing/2014/main" id="{A7EEFC50-DBB2-EA76-090F-E08DC9A7BD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7" b="7957"/>
            <a:stretch/>
          </p:blipFill>
          <p:spPr bwMode="auto">
            <a:xfrm>
              <a:off x="5718737" y="2844815"/>
              <a:ext cx="2955634" cy="1597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9A9C00B-1807-6CB8-F324-9A4A4F9810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1" t="8746" r="69775" b="6742"/>
            <a:stretch/>
          </p:blipFill>
          <p:spPr bwMode="auto">
            <a:xfrm>
              <a:off x="3448589" y="2746752"/>
              <a:ext cx="2025650" cy="1771015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974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Line 3"/>
          <p:cNvSpPr>
            <a:spLocks noChangeShapeType="1"/>
          </p:cNvSpPr>
          <p:nvPr/>
        </p:nvSpPr>
        <p:spPr bwMode="auto">
          <a:xfrm flipV="1">
            <a:off x="1588" y="1066800"/>
            <a:ext cx="9142412" cy="3175"/>
          </a:xfrm>
          <a:prstGeom prst="line">
            <a:avLst/>
          </a:prstGeom>
          <a:noFill/>
          <a:ln w="50800">
            <a:solidFill>
              <a:srgbClr val="FAD40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98" name="Line 9"/>
          <p:cNvSpPr>
            <a:spLocks noChangeShapeType="1"/>
          </p:cNvSpPr>
          <p:nvPr/>
        </p:nvSpPr>
        <p:spPr bwMode="auto">
          <a:xfrm>
            <a:off x="0" y="6234113"/>
            <a:ext cx="9144000" cy="0"/>
          </a:xfrm>
          <a:prstGeom prst="line">
            <a:avLst/>
          </a:prstGeom>
          <a:noFill/>
          <a:ln w="19050">
            <a:solidFill>
              <a:srgbClr val="FAD40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0" y="0"/>
            <a:ext cx="9134475" cy="6843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E176FF-A332-4A02-888B-77E6CB7A9CE5}"/>
              </a:ext>
            </a:extLst>
          </p:cNvPr>
          <p:cNvSpPr txBox="1">
            <a:spLocks noChangeArrowheads="1"/>
          </p:cNvSpPr>
          <p:nvPr/>
        </p:nvSpPr>
        <p:spPr>
          <a:xfrm>
            <a:off x="1143814" y="189489"/>
            <a:ext cx="7575550" cy="802351"/>
          </a:xfrm>
          <a:prstGeom prst="rect">
            <a:avLst/>
          </a:prstGeom>
          <a:noFill/>
          <a:ln/>
        </p:spPr>
        <p:txBody>
          <a:bodyPr vert="horz" lIns="92597" tIns="47140" rIns="92597" bIns="4714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C3E60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Current Rates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B89510-B579-4EB0-BDD8-000CED96C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5" r="30734" b="39159"/>
          <a:stretch/>
        </p:blipFill>
        <p:spPr bwMode="auto">
          <a:xfrm>
            <a:off x="189588" y="173323"/>
            <a:ext cx="769623" cy="785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06BC41AB-904D-4F5E-AE13-347B11A44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95400"/>
            <a:ext cx="828726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1000"/>
              </a:spcBef>
              <a:spcAft>
                <a:spcPts val="0"/>
              </a:spcAft>
              <a:buClr>
                <a:srgbClr val="E7E6E6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Last rate study was conducted in 2016</a:t>
            </a:r>
          </a:p>
          <a:p>
            <a:pPr defTabSz="914400">
              <a:spcBef>
                <a:spcPts val="1000"/>
              </a:spcBef>
              <a:spcAft>
                <a:spcPts val="0"/>
              </a:spcAft>
              <a:buClr>
                <a:srgbClr val="E7E6E6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 District paused planned rate increases during the Covid 19 pandemic</a:t>
            </a:r>
          </a:p>
          <a:p>
            <a:pPr defTabSz="914400">
              <a:spcBef>
                <a:spcPts val="1000"/>
              </a:spcBef>
              <a:spcAft>
                <a:spcPts val="0"/>
              </a:spcAft>
              <a:buClr>
                <a:srgbClr val="E7E6E6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Most recent rate increase was July 1, 2022</a:t>
            </a:r>
          </a:p>
          <a:p>
            <a:pPr defTabSz="914400">
              <a:spcBef>
                <a:spcPts val="1000"/>
              </a:spcBef>
              <a:spcAft>
                <a:spcPts val="0"/>
              </a:spcAft>
              <a:buClr>
                <a:srgbClr val="E7E6E6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Fixed monthly bill for all customers</a:t>
            </a:r>
          </a:p>
          <a:p>
            <a:pPr lvl="1" defTabSz="914400">
              <a:spcBef>
                <a:spcPts val="1000"/>
              </a:spcBef>
              <a:spcAft>
                <a:spcPts val="0"/>
              </a:spcAft>
              <a:buClr>
                <a:srgbClr val="E7E6E6"/>
              </a:buClr>
              <a:buFont typeface="Wingdings" pitchFamily="2" charset="2"/>
              <a:buChar char="§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$81.55 per equivalent single-family residence (ESFR)</a:t>
            </a:r>
          </a:p>
          <a:p>
            <a:pPr lvl="1" defTabSz="914400">
              <a:spcBef>
                <a:spcPts val="1000"/>
              </a:spcBef>
              <a:spcAft>
                <a:spcPts val="0"/>
              </a:spcAft>
              <a:buClr>
                <a:srgbClr val="E7E6E6"/>
              </a:buClr>
              <a:buFont typeface="Wingdings" pitchFamily="2" charset="2"/>
              <a:buChar char="§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Commercial customers are billed multiple ESFRs proportional to their sewer flow</a:t>
            </a:r>
          </a:p>
          <a:p>
            <a:pPr defTabSz="914400">
              <a:spcBef>
                <a:spcPts val="1000"/>
              </a:spcBef>
              <a:spcAft>
                <a:spcPts val="0"/>
              </a:spcAft>
              <a:buClr>
                <a:srgbClr val="E7E6E6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At the current rate revenues, the District is negative about </a:t>
            </a:r>
            <a:r>
              <a:rPr lang="en-US" sz="20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$500,000 </a:t>
            </a:r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annually. Without a rate increase, the District is projected to become insolvent in four years.</a:t>
            </a:r>
          </a:p>
          <a:p>
            <a:pPr defTabSz="914400">
              <a:spcBef>
                <a:spcPts val="1000"/>
              </a:spcBef>
              <a:spcAft>
                <a:spcPts val="0"/>
              </a:spcAft>
              <a:buClr>
                <a:srgbClr val="E7E6E6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E6E6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CF6AB8-2C82-4EC2-9469-48FEF73B3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58D6-B498-451C-8F58-97C84C59C70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3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92518-B493-E22E-10D0-009B8B54A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Line 3">
            <a:extLst>
              <a:ext uri="{FF2B5EF4-FFF2-40B4-BE49-F238E27FC236}">
                <a16:creationId xmlns:a16="http://schemas.microsoft.com/office/drawing/2014/main" id="{D0EEB724-E0A9-D6A4-0CE7-4476FE3788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88" y="1066800"/>
            <a:ext cx="9142412" cy="3175"/>
          </a:xfrm>
          <a:prstGeom prst="line">
            <a:avLst/>
          </a:prstGeom>
          <a:noFill/>
          <a:ln w="50800">
            <a:solidFill>
              <a:srgbClr val="FAD40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98" name="Line 9">
            <a:extLst>
              <a:ext uri="{FF2B5EF4-FFF2-40B4-BE49-F238E27FC236}">
                <a16:creationId xmlns:a16="http://schemas.microsoft.com/office/drawing/2014/main" id="{A8C9B899-28E3-B54F-0A36-776260FA853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234113"/>
            <a:ext cx="9144000" cy="0"/>
          </a:xfrm>
          <a:prstGeom prst="line">
            <a:avLst/>
          </a:prstGeom>
          <a:noFill/>
          <a:ln w="19050">
            <a:solidFill>
              <a:srgbClr val="FAD40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00" name="Rectangle 11">
            <a:extLst>
              <a:ext uri="{FF2B5EF4-FFF2-40B4-BE49-F238E27FC236}">
                <a16:creationId xmlns:a16="http://schemas.microsoft.com/office/drawing/2014/main" id="{065E9E19-CDD7-892D-55AD-51BDB2E1A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34475" cy="6843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F415D6-F131-A99C-EB63-B37A8E4A43DD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228600"/>
            <a:ext cx="7575550" cy="802351"/>
          </a:xfrm>
          <a:prstGeom prst="rect">
            <a:avLst/>
          </a:prstGeom>
          <a:noFill/>
          <a:ln/>
        </p:spPr>
        <p:txBody>
          <a:bodyPr vert="horz" lIns="92597" tIns="47140" rIns="92597" bIns="4714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C3E60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Proposed Financial Plan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956AFE-670D-9485-B960-3D354ABD64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5" r="30734" b="39159"/>
          <a:stretch/>
        </p:blipFill>
        <p:spPr bwMode="auto">
          <a:xfrm>
            <a:off x="189588" y="173323"/>
            <a:ext cx="769623" cy="785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7CA9E9-E6D2-B151-DA5C-3297805FF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58D6-B498-451C-8F58-97C84C59C70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E437C1-7932-961E-3431-243F39665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66" y="1314694"/>
            <a:ext cx="8361784" cy="211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defTabSz="914400">
              <a:spcBef>
                <a:spcPts val="1000"/>
              </a:spcBef>
              <a:spcAft>
                <a:spcPts val="0"/>
              </a:spcAft>
              <a:buClr>
                <a:srgbClr val="E7E6E6"/>
              </a:buClr>
              <a:buNone/>
              <a:defRPr/>
            </a:pPr>
            <a:r>
              <a:rPr lang="en-US" sz="2000" kern="0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Rate increases are needed to</a:t>
            </a:r>
          </a:p>
          <a:p>
            <a:pPr lvl="0" defTabSz="914400">
              <a:spcBef>
                <a:spcPts val="1000"/>
              </a:spcBef>
              <a:spcAft>
                <a:spcPts val="0"/>
              </a:spcAft>
              <a:buClr>
                <a:srgbClr val="E7E6E6"/>
              </a:buClr>
              <a:buFont typeface="Wingdings" pitchFamily="2" charset="2"/>
              <a:buChar char="§"/>
              <a:defRPr/>
            </a:pPr>
            <a:r>
              <a:rPr lang="en-US" sz="2000" kern="0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Fund existing</a:t>
            </a:r>
            <a:r>
              <a:rPr lang="en-US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operating costs,</a:t>
            </a:r>
            <a:r>
              <a:rPr lang="en-US" sz="2000" kern="0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future inflationary cost increases, and the operations of the new tertiary treatment plant upgrades (when complete)</a:t>
            </a:r>
          </a:p>
          <a:p>
            <a:pPr lvl="0" defTabSz="914400">
              <a:spcBef>
                <a:spcPts val="1000"/>
              </a:spcBef>
              <a:spcAft>
                <a:spcPts val="0"/>
              </a:spcAft>
              <a:buClr>
                <a:srgbClr val="E7E6E6"/>
              </a:buClr>
              <a:buFont typeface="Wingdings" pitchFamily="2" charset="2"/>
              <a:buChar char="§"/>
              <a:defRPr/>
            </a:pPr>
            <a:r>
              <a:rPr kumimoji="0" lang="en-US" sz="2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Pay</a:t>
            </a:r>
            <a:r>
              <a:rPr kumimoji="0" lang="en-US" sz="2000" b="0" i="0" u="none" strike="noStrike" kern="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down existing debt</a:t>
            </a:r>
          </a:p>
          <a:p>
            <a:pPr lvl="0" defTabSz="914400">
              <a:spcBef>
                <a:spcPts val="1000"/>
              </a:spcBef>
              <a:spcAft>
                <a:spcPts val="0"/>
              </a:spcAft>
              <a:buClr>
                <a:srgbClr val="E7E6E6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Maintain reserves</a:t>
            </a:r>
          </a:p>
          <a:p>
            <a:pPr lvl="0" defTabSz="914400">
              <a:spcBef>
                <a:spcPts val="1000"/>
              </a:spcBef>
              <a:spcAft>
                <a:spcPts val="0"/>
              </a:spcAft>
              <a:buClr>
                <a:srgbClr val="E7E6E6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Fund Jamestown Sanitary District capital projects</a:t>
            </a:r>
            <a:endParaRPr kumimoji="0" lang="en-US" sz="2000" b="0" i="0" u="none" strike="noStrike" kern="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0" defTabSz="914400">
              <a:spcBef>
                <a:spcPts val="1000"/>
              </a:spcBef>
              <a:spcAft>
                <a:spcPts val="0"/>
              </a:spcAft>
              <a:buClr>
                <a:srgbClr val="E7E6E6"/>
              </a:buClr>
              <a:buFont typeface="Wingdings" pitchFamily="2" charset="2"/>
              <a:buChar char="§"/>
              <a:defRPr/>
            </a:pPr>
            <a:r>
              <a:rPr lang="en-US" sz="2000" kern="0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Fund estimated debt service costs for tertiary treatment upgrades required by TUD</a:t>
            </a:r>
            <a:endParaRPr kumimoji="0" lang="en-US" sz="2000" b="0" i="0" u="none" strike="noStrike" kern="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996424-D858-75CE-B83A-5FD9ADE10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633999"/>
              </p:ext>
            </p:extLst>
          </p:nvPr>
        </p:nvGraphicFramePr>
        <p:xfrm>
          <a:off x="653438" y="4557555"/>
          <a:ext cx="7768439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5235">
                  <a:extLst>
                    <a:ext uri="{9D8B030D-6E8A-4147-A177-3AD203B41FA5}">
                      <a16:colId xmlns:a16="http://schemas.microsoft.com/office/drawing/2014/main" val="2159614437"/>
                    </a:ext>
                  </a:extLst>
                </a:gridCol>
                <a:gridCol w="1004319">
                  <a:extLst>
                    <a:ext uri="{9D8B030D-6E8A-4147-A177-3AD203B41FA5}">
                      <a16:colId xmlns:a16="http://schemas.microsoft.com/office/drawing/2014/main" val="4086571492"/>
                    </a:ext>
                  </a:extLst>
                </a:gridCol>
                <a:gridCol w="1109777">
                  <a:extLst>
                    <a:ext uri="{9D8B030D-6E8A-4147-A177-3AD203B41FA5}">
                      <a16:colId xmlns:a16="http://schemas.microsoft.com/office/drawing/2014/main" val="1300315213"/>
                    </a:ext>
                  </a:extLst>
                </a:gridCol>
                <a:gridCol w="1109777">
                  <a:extLst>
                    <a:ext uri="{9D8B030D-6E8A-4147-A177-3AD203B41FA5}">
                      <a16:colId xmlns:a16="http://schemas.microsoft.com/office/drawing/2014/main" val="1653203537"/>
                    </a:ext>
                  </a:extLst>
                </a:gridCol>
                <a:gridCol w="1109777">
                  <a:extLst>
                    <a:ext uri="{9D8B030D-6E8A-4147-A177-3AD203B41FA5}">
                      <a16:colId xmlns:a16="http://schemas.microsoft.com/office/drawing/2014/main" val="768964561"/>
                    </a:ext>
                  </a:extLst>
                </a:gridCol>
                <a:gridCol w="1109777">
                  <a:extLst>
                    <a:ext uri="{9D8B030D-6E8A-4147-A177-3AD203B41FA5}">
                      <a16:colId xmlns:a16="http://schemas.microsoft.com/office/drawing/2014/main" val="107404719"/>
                    </a:ext>
                  </a:extLst>
                </a:gridCol>
                <a:gridCol w="1109777">
                  <a:extLst>
                    <a:ext uri="{9D8B030D-6E8A-4147-A177-3AD203B41FA5}">
                      <a16:colId xmlns:a16="http://schemas.microsoft.com/office/drawing/2014/main" val="3400741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Current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1-Jan-25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1-Jul-25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1-Jul-26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1-Jul-27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1-Jul-28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0310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Service Fee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$81.55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$134.56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$134.56 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$148.02 </a:t>
                      </a:r>
                      <a:endParaRPr lang="en-US" sz="18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$162.82 </a:t>
                      </a:r>
                      <a:endParaRPr lang="en-US" sz="18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$179.10 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42104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Debt Fee*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$0.00 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$0.00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$0.00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$0.00 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$0.00 </a:t>
                      </a:r>
                    </a:p>
                  </a:txBody>
                  <a:tcPr marL="68580" marR="68580" marT="0" marB="0" anchor="b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$49.22 </a:t>
                      </a:r>
                    </a:p>
                  </a:txBody>
                  <a:tcPr marL="68580" marR="68580" marT="0" marB="0" anchor="b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619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Fee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$81.55 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$134.56 </a:t>
                      </a:r>
                      <a:endParaRPr lang="en-US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$134.56 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$148.02 </a:t>
                      </a:r>
                      <a:endParaRPr lang="en-US" sz="1800" b="1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$162.82 </a:t>
                      </a:r>
                      <a:endParaRPr lang="en-US" sz="1800" b="1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$228.32 </a:t>
                      </a:r>
                      <a:endParaRPr lang="en-US" sz="1800" b="1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2778473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8E6B629-B92C-E711-8ADC-B668B3430977}"/>
              </a:ext>
            </a:extLst>
          </p:cNvPr>
          <p:cNvSpPr txBox="1"/>
          <p:nvPr/>
        </p:nvSpPr>
        <p:spPr>
          <a:xfrm>
            <a:off x="541331" y="6242646"/>
            <a:ext cx="4589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*Fee to fund tertiary upgrades</a:t>
            </a:r>
          </a:p>
        </p:txBody>
      </p:sp>
    </p:spTree>
    <p:extLst>
      <p:ext uri="{BB962C8B-B14F-4D97-AF65-F5344CB8AC3E}">
        <p14:creationId xmlns:p14="http://schemas.microsoft.com/office/powerpoint/2010/main" val="100567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Line 3"/>
          <p:cNvSpPr>
            <a:spLocks noChangeShapeType="1"/>
          </p:cNvSpPr>
          <p:nvPr/>
        </p:nvSpPr>
        <p:spPr bwMode="auto">
          <a:xfrm flipV="1">
            <a:off x="1588" y="1066800"/>
            <a:ext cx="9142412" cy="3175"/>
          </a:xfrm>
          <a:prstGeom prst="line">
            <a:avLst/>
          </a:prstGeom>
          <a:noFill/>
          <a:ln w="50800">
            <a:solidFill>
              <a:srgbClr val="FAD40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98" name="Line 9"/>
          <p:cNvSpPr>
            <a:spLocks noChangeShapeType="1"/>
          </p:cNvSpPr>
          <p:nvPr/>
        </p:nvSpPr>
        <p:spPr bwMode="auto">
          <a:xfrm>
            <a:off x="0" y="6234113"/>
            <a:ext cx="9144000" cy="0"/>
          </a:xfrm>
          <a:prstGeom prst="line">
            <a:avLst/>
          </a:prstGeom>
          <a:noFill/>
          <a:ln w="19050">
            <a:solidFill>
              <a:srgbClr val="FAD40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0" y="0"/>
            <a:ext cx="9134475" cy="6843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E176FF-A332-4A02-888B-77E6CB7A9CE5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156865"/>
            <a:ext cx="7575550" cy="802351"/>
          </a:xfrm>
          <a:prstGeom prst="rect">
            <a:avLst/>
          </a:prstGeom>
          <a:noFill/>
          <a:ln/>
        </p:spPr>
        <p:txBody>
          <a:bodyPr vert="horz" lIns="92597" tIns="47140" rIns="92597" bIns="4714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1C3E60"/>
                </a:solidFill>
                <a:latin typeface="Franklin Gothic Medium" pitchFamily="34" charset="0"/>
              </a:rPr>
              <a:t>Public Hearing Procedure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C3E60"/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B89510-B579-4EB0-BDD8-000CED96C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5" r="30734" b="39159"/>
          <a:stretch/>
        </p:blipFill>
        <p:spPr bwMode="auto">
          <a:xfrm>
            <a:off x="189588" y="173323"/>
            <a:ext cx="769623" cy="785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12E04563-6156-42CA-9959-E1D1C8060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31" y="1333016"/>
            <a:ext cx="8552319" cy="502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Board of Directors will open the hearing and receive public comment</a:t>
            </a:r>
          </a:p>
          <a:p>
            <a:pPr defTabSz="914400"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Validate and tally written protest of property owners; protest requirements:</a:t>
            </a:r>
          </a:p>
          <a:p>
            <a:pPr lvl="1" defTabSz="914400"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Font typeface="Wingdings" pitchFamily="2" charset="2"/>
              <a:buChar char="§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1) Statement against the rate</a:t>
            </a:r>
          </a:p>
          <a:p>
            <a:pPr lvl="1" defTabSz="914400"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Font typeface="Wingdings" pitchFamily="2" charset="2"/>
              <a:buChar char="§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2) Service address of parcel or APN</a:t>
            </a:r>
          </a:p>
          <a:p>
            <a:pPr lvl="1" defTabSz="914400"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Font typeface="Wingdings" pitchFamily="2" charset="2"/>
              <a:buChar char="§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3) Printed property owner name</a:t>
            </a:r>
          </a:p>
          <a:p>
            <a:pPr lvl="1" defTabSz="914400"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Font typeface="Wingdings" pitchFamily="2" charset="2"/>
              <a:buChar char="§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4) Property owner signature</a:t>
            </a:r>
          </a:p>
          <a:p>
            <a:pPr defTabSz="914400"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 rates cannot be adopted if a majority of JSD accounts subject to the rates submit protests (at </a:t>
            </a:r>
            <a:r>
              <a:rPr lang="en-US" sz="2000" ker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least 419 </a:t>
            </a:r>
            <a:r>
              <a:rPr lang="en-US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accounts)</a:t>
            </a:r>
          </a:p>
          <a:p>
            <a:pPr defTabSz="914400"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Absent a majority protest, the first rate adjustment can go into effect January 1, 2025 with Board vote</a:t>
            </a:r>
          </a:p>
          <a:p>
            <a:pPr defTabSz="914400"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Each year thereafter, the Board will review its financial status and implement the rates shown in the public notice</a:t>
            </a:r>
          </a:p>
          <a:p>
            <a:pPr defTabSz="914400">
              <a:spcBef>
                <a:spcPts val="1000"/>
              </a:spcBef>
              <a:spcAft>
                <a:spcPts val="0"/>
              </a:spcAft>
              <a:buClr>
                <a:srgbClr val="E7E6E6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defTabSz="914400">
              <a:spcBef>
                <a:spcPts val="1000"/>
              </a:spcBef>
              <a:spcAft>
                <a:spcPts val="0"/>
              </a:spcAft>
              <a:buClr>
                <a:srgbClr val="E7E6E6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943F7B-9445-4A65-8E5D-2854638E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58D6-B498-451C-8F58-97C84C59C70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8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30472</TotalTime>
  <Words>338</Words>
  <Application>Microsoft Office PowerPoint</Application>
  <PresentationFormat>On-screen Show (4:3)</PresentationFormat>
  <Paragraphs>67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Calibri</vt:lpstr>
      <vt:lpstr>Calibri Light</vt:lpstr>
      <vt:lpstr>Franklin Gothic Medium</vt:lpstr>
      <vt:lpstr>Gill Sans MT</vt:lpstr>
      <vt:lpstr>Times New Roman</vt:lpstr>
      <vt:lpstr>Trebuchet MS</vt:lpstr>
      <vt:lpstr>Wingdings</vt:lpstr>
      <vt:lpstr>Wingdings 3</vt:lpstr>
      <vt:lpstr>Facet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Lechowicz &amp; Tseng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Manager</dc:creator>
  <cp:lastModifiedBy>user</cp:lastModifiedBy>
  <cp:revision>1210</cp:revision>
  <cp:lastPrinted>2024-11-20T21:59:01Z</cp:lastPrinted>
  <dcterms:created xsi:type="dcterms:W3CDTF">2006-10-17T13:08:42Z</dcterms:created>
  <dcterms:modified xsi:type="dcterms:W3CDTF">2024-12-06T17:06:24Z</dcterms:modified>
</cp:coreProperties>
</file>